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7" r:id="rId1"/>
  </p:sldMasterIdLst>
  <p:sldIdLst>
    <p:sldId id="257" r:id="rId2"/>
    <p:sldId id="266" r:id="rId3"/>
    <p:sldId id="267" r:id="rId4"/>
    <p:sldId id="265" r:id="rId5"/>
    <p:sldId id="268" r:id="rId6"/>
    <p:sldId id="269" r:id="rId7"/>
    <p:sldId id="271" r:id="rId8"/>
    <p:sldId id="272" r:id="rId9"/>
    <p:sldId id="262" r:id="rId10"/>
    <p:sldId id="256" r:id="rId11"/>
    <p:sldId id="261" r:id="rId12"/>
    <p:sldId id="263" r:id="rId13"/>
    <p:sldId id="259" r:id="rId14"/>
    <p:sldId id="260" r:id="rId15"/>
    <p:sldId id="258" r:id="rId16"/>
    <p:sldId id="264" r:id="rId17"/>
    <p:sldId id="270" r:id="rId18"/>
    <p:sldId id="275" r:id="rId19"/>
    <p:sldId id="273" r:id="rId20"/>
    <p:sldId id="274"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0" d="100"/>
          <a:sy n="60" d="100"/>
        </p:scale>
        <p:origin x="1140"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ED017C2-F0B3-4C83-8786-914D3F3B1D5A}" type="datetimeFigureOut">
              <a:rPr lang="id-ID" smtClean="0"/>
              <a:t>13/01/2022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480312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D017C2-F0B3-4C83-8786-914D3F3B1D5A}" type="datetimeFigureOut">
              <a:rPr lang="id-ID" smtClean="0"/>
              <a:t>13/01/2022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2773853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ED017C2-F0B3-4C83-8786-914D3F3B1D5A}" type="datetimeFigureOut">
              <a:rPr lang="id-ID" smtClean="0"/>
              <a:t>13/01/2022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3483749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ED017C2-F0B3-4C83-8786-914D3F3B1D5A}" type="datetimeFigureOut">
              <a:rPr lang="id-ID" smtClean="0"/>
              <a:t>13/01/2022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2063882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D017C2-F0B3-4C83-8786-914D3F3B1D5A}" type="datetimeFigureOut">
              <a:rPr lang="id-ID" smtClean="0"/>
              <a:t>13/01/2022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805892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D017C2-F0B3-4C83-8786-914D3F3B1D5A}" type="datetimeFigureOut">
              <a:rPr lang="id-ID" smtClean="0"/>
              <a:t>13/01/2022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3993341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D017C2-F0B3-4C83-8786-914D3F3B1D5A}" type="datetimeFigureOut">
              <a:rPr lang="id-ID" smtClean="0"/>
              <a:t>13/01/2022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275785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ED017C2-F0B3-4C83-8786-914D3F3B1D5A}" type="datetimeFigureOut">
              <a:rPr lang="id-ID" smtClean="0"/>
              <a:t>13/01/2022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3427005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ED017C2-F0B3-4C83-8786-914D3F3B1D5A}" type="datetimeFigureOut">
              <a:rPr lang="id-ID" smtClean="0"/>
              <a:t>13/01/2022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4292289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ED017C2-F0B3-4C83-8786-914D3F3B1D5A}" type="datetimeFigureOut">
              <a:rPr lang="id-ID" smtClean="0"/>
              <a:t>13/01/2022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4265779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ED017C2-F0B3-4C83-8786-914D3F3B1D5A}" type="datetimeFigureOut">
              <a:rPr lang="id-ID" smtClean="0"/>
              <a:t>13/01/2022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3520C6B-8514-47B1-899D-FDFBACE46500}" type="slidenum">
              <a:rPr lang="id-ID" smtClean="0"/>
              <a:t>‹#›</a:t>
            </a:fld>
            <a:endParaRPr lang="id-ID"/>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80876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ED017C2-F0B3-4C83-8786-914D3F3B1D5A}" type="datetimeFigureOut">
              <a:rPr lang="id-ID" smtClean="0"/>
              <a:t>13/01/2022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224245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ED017C2-F0B3-4C83-8786-914D3F3B1D5A}" type="datetimeFigureOut">
              <a:rPr lang="id-ID" smtClean="0"/>
              <a:t>13/01/2022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3520C6B-8514-47B1-899D-FDFBACE46500}" type="slidenum">
              <a:rPr lang="id-ID" smtClean="0"/>
              <a:t>‹#›</a:t>
            </a:fld>
            <a:endParaRPr lang="id-ID"/>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2948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ED017C2-F0B3-4C83-8786-914D3F3B1D5A}" type="datetimeFigureOut">
              <a:rPr lang="id-ID" smtClean="0"/>
              <a:t>13/01/2022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3729392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D017C2-F0B3-4C83-8786-914D3F3B1D5A}" type="datetimeFigureOut">
              <a:rPr lang="id-ID" smtClean="0"/>
              <a:t>13/01/2022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3883096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D017C2-F0B3-4C83-8786-914D3F3B1D5A}" type="datetimeFigureOut">
              <a:rPr lang="id-ID" smtClean="0"/>
              <a:t>13/01/2022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3520C6B-8514-47B1-899D-FDFBACE46500}" type="slidenum">
              <a:rPr lang="id-ID" smtClean="0"/>
              <a:t>‹#›</a:t>
            </a:fld>
            <a:endParaRPr lang="id-ID"/>
          </a:p>
        </p:txBody>
      </p:sp>
    </p:spTree>
    <p:extLst>
      <p:ext uri="{BB962C8B-B14F-4D97-AF65-F5344CB8AC3E}">
        <p14:creationId xmlns:p14="http://schemas.microsoft.com/office/powerpoint/2010/main" val="4048990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ED017C2-F0B3-4C83-8786-914D3F3B1D5A}" type="datetimeFigureOut">
              <a:rPr lang="id-ID" smtClean="0"/>
              <a:t>13/01/2022</a:t>
            </a:fld>
            <a:endParaRPr lang="id-ID"/>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3520C6B-8514-47B1-899D-FDFBACE46500}" type="slidenum">
              <a:rPr lang="id-ID" smtClean="0"/>
              <a:t>‹#›</a:t>
            </a:fld>
            <a:endParaRPr lang="id-ID"/>
          </a:p>
        </p:txBody>
      </p:sp>
    </p:spTree>
    <p:extLst>
      <p:ext uri="{BB962C8B-B14F-4D97-AF65-F5344CB8AC3E}">
        <p14:creationId xmlns:p14="http://schemas.microsoft.com/office/powerpoint/2010/main" val="2165396043"/>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6274" y="802105"/>
            <a:ext cx="11101136" cy="4555958"/>
          </a:xfrm>
        </p:spPr>
        <p:txBody>
          <a:bodyPr>
            <a:normAutofit fontScale="90000"/>
          </a:bodyPr>
          <a:lstStyle/>
          <a:p>
            <a:pPr algn="ctr" fontAlgn="t"/>
            <a:r>
              <a:rPr lang="id-ID" sz="7200" b="1" dirty="0" smtClean="0">
                <a:solidFill>
                  <a:schemeClr val="tx1"/>
                </a:solidFill>
              </a:rPr>
              <a:t>SOSIALISASI </a:t>
            </a:r>
            <a:br>
              <a:rPr lang="id-ID" sz="7200" b="1" dirty="0" smtClean="0">
                <a:solidFill>
                  <a:schemeClr val="tx1"/>
                </a:solidFill>
              </a:rPr>
            </a:br>
            <a:r>
              <a:rPr lang="id-ID" sz="10700" b="1" dirty="0" smtClean="0">
                <a:solidFill>
                  <a:schemeClr val="tx1"/>
                </a:solidFill>
              </a:rPr>
              <a:t>SNMPTN 2022</a:t>
            </a:r>
            <a:br>
              <a:rPr lang="id-ID" sz="10700" b="1" dirty="0" smtClean="0">
                <a:solidFill>
                  <a:schemeClr val="tx1"/>
                </a:solidFill>
              </a:rPr>
            </a:br>
            <a:r>
              <a:rPr lang="id-ID" sz="7200" b="1" dirty="0" smtClean="0">
                <a:solidFill>
                  <a:schemeClr val="tx1"/>
                </a:solidFill>
              </a:rPr>
              <a:t>SMA NEGERI 18 SURABAYA</a:t>
            </a:r>
            <a:r>
              <a:rPr lang="id-ID" sz="6700" b="1" dirty="0" smtClean="0">
                <a:solidFill>
                  <a:schemeClr val="tx1"/>
                </a:solidFill>
              </a:rPr>
              <a:t/>
            </a:r>
            <a:br>
              <a:rPr lang="id-ID" sz="6700" b="1" dirty="0" smtClean="0">
                <a:solidFill>
                  <a:schemeClr val="tx1"/>
                </a:solidFill>
              </a:rPr>
            </a:br>
            <a:r>
              <a:rPr lang="id-ID" sz="6700" b="1" dirty="0">
                <a:solidFill>
                  <a:schemeClr val="tx1"/>
                </a:solidFill>
              </a:rPr>
              <a:t/>
            </a:r>
            <a:br>
              <a:rPr lang="id-ID" sz="6700" b="1" dirty="0">
                <a:solidFill>
                  <a:schemeClr val="tx1"/>
                </a:solidFill>
              </a:rPr>
            </a:br>
            <a:r>
              <a:rPr lang="id-ID" sz="4000" b="1" dirty="0" smtClean="0">
                <a:solidFill>
                  <a:schemeClr val="tx1"/>
                </a:solidFill>
              </a:rPr>
              <a:t>Surabaya, 14 januari 2022</a:t>
            </a:r>
            <a:endParaRPr lang="id-ID" sz="4000" dirty="0">
              <a:solidFill>
                <a:schemeClr val="tx1"/>
              </a:solidFill>
            </a:endParaRPr>
          </a:p>
        </p:txBody>
      </p:sp>
    </p:spTree>
    <p:extLst>
      <p:ext uri="{BB962C8B-B14F-4D97-AF65-F5344CB8AC3E}">
        <p14:creationId xmlns:p14="http://schemas.microsoft.com/office/powerpoint/2010/main" val="13369651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3367" y="1587714"/>
            <a:ext cx="8694821" cy="2862322"/>
          </a:xfrm>
          <a:prstGeom prst="rect">
            <a:avLst/>
          </a:prstGeom>
        </p:spPr>
        <p:txBody>
          <a:bodyPr wrap="square">
            <a:spAutoFit/>
          </a:bodyPr>
          <a:lstStyle/>
          <a:p>
            <a:r>
              <a:rPr lang="id-ID" sz="6000" dirty="0"/>
              <a:t>Jalur Penerimaan dan</a:t>
            </a:r>
          </a:p>
          <a:p>
            <a:r>
              <a:rPr lang="id-ID" sz="6000" dirty="0"/>
              <a:t>Alokasi Daya Tampung</a:t>
            </a:r>
          </a:p>
          <a:p>
            <a:r>
              <a:rPr lang="id-ID" sz="6000" dirty="0"/>
              <a:t>Mahasiswa Baru</a:t>
            </a:r>
          </a:p>
        </p:txBody>
      </p:sp>
    </p:spTree>
    <p:extLst>
      <p:ext uri="{BB962C8B-B14F-4D97-AF65-F5344CB8AC3E}">
        <p14:creationId xmlns:p14="http://schemas.microsoft.com/office/powerpoint/2010/main" val="50332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7516" y="320843"/>
            <a:ext cx="11069052" cy="6186309"/>
          </a:xfrm>
          <a:prstGeom prst="rect">
            <a:avLst/>
          </a:prstGeom>
        </p:spPr>
        <p:txBody>
          <a:bodyPr wrap="square">
            <a:spAutoFit/>
          </a:bodyPr>
          <a:lstStyle/>
          <a:p>
            <a:r>
              <a:rPr lang="id-ID" sz="3600" dirty="0">
                <a:solidFill>
                  <a:srgbClr val="FF0000"/>
                </a:solidFill>
              </a:rPr>
              <a:t>SNMPTN</a:t>
            </a:r>
          </a:p>
          <a:p>
            <a:r>
              <a:rPr lang="id-ID" sz="3600" dirty="0"/>
              <a:t>Berdasarkan nilai akademik saja atau nilai akademik dan prestasi lainnya (ditetapkan oleh PTN);</a:t>
            </a:r>
          </a:p>
          <a:p>
            <a:r>
              <a:rPr lang="id-ID" sz="3600" dirty="0"/>
              <a:t>Kuota: minimum 20%</a:t>
            </a:r>
          </a:p>
          <a:p>
            <a:r>
              <a:rPr lang="id-ID" sz="3600" dirty="0">
                <a:solidFill>
                  <a:srgbClr val="FF0000"/>
                </a:solidFill>
              </a:rPr>
              <a:t>SBMPTN</a:t>
            </a:r>
          </a:p>
          <a:p>
            <a:r>
              <a:rPr lang="id-ID" sz="3600" dirty="0"/>
              <a:t>Berdasarkan hasil UTBK saja atau hasil UTBK dan kriteria lain (yang ditetapkan bersama oleh PTN).</a:t>
            </a:r>
          </a:p>
          <a:p>
            <a:r>
              <a:rPr lang="id-ID" sz="3600" dirty="0"/>
              <a:t>Kuota: minimum 40%</a:t>
            </a:r>
          </a:p>
          <a:p>
            <a:r>
              <a:rPr lang="id-ID" sz="3600" dirty="0">
                <a:solidFill>
                  <a:srgbClr val="FF0000"/>
                </a:solidFill>
              </a:rPr>
              <a:t>Mandiri</a:t>
            </a:r>
          </a:p>
          <a:p>
            <a:r>
              <a:rPr lang="id-ID" sz="3600" dirty="0"/>
              <a:t>Dapat menggunakan nilai hasil UTBK.</a:t>
            </a:r>
          </a:p>
          <a:p>
            <a:r>
              <a:rPr lang="id-ID" sz="3600" dirty="0"/>
              <a:t>Kuota: maksimum 30%</a:t>
            </a:r>
          </a:p>
        </p:txBody>
      </p:sp>
    </p:spTree>
    <p:extLst>
      <p:ext uri="{BB962C8B-B14F-4D97-AF65-F5344CB8AC3E}">
        <p14:creationId xmlns:p14="http://schemas.microsoft.com/office/powerpoint/2010/main" val="3134135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8148" y="2153470"/>
            <a:ext cx="8983579" cy="2554545"/>
          </a:xfrm>
          <a:prstGeom prst="rect">
            <a:avLst/>
          </a:prstGeom>
        </p:spPr>
        <p:txBody>
          <a:bodyPr wrap="square">
            <a:spAutoFit/>
          </a:bodyPr>
          <a:lstStyle/>
          <a:p>
            <a:r>
              <a:rPr lang="id-ID" sz="8000" dirty="0" smtClean="0"/>
              <a:t>JADWAL </a:t>
            </a:r>
          </a:p>
          <a:p>
            <a:r>
              <a:rPr lang="id-ID" sz="8000" dirty="0" smtClean="0"/>
              <a:t>PDSS DAN SNMPTN</a:t>
            </a:r>
            <a:endParaRPr lang="id-ID" sz="8000" dirty="0"/>
          </a:p>
        </p:txBody>
      </p:sp>
    </p:spTree>
    <p:extLst>
      <p:ext uri="{BB962C8B-B14F-4D97-AF65-F5344CB8AC3E}">
        <p14:creationId xmlns:p14="http://schemas.microsoft.com/office/powerpoint/2010/main" val="1067211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6905" y="995752"/>
            <a:ext cx="11309684" cy="4278094"/>
          </a:xfrm>
          <a:prstGeom prst="rect">
            <a:avLst/>
          </a:prstGeom>
        </p:spPr>
        <p:txBody>
          <a:bodyPr wrap="square">
            <a:spAutoFit/>
          </a:bodyPr>
          <a:lstStyle/>
          <a:p>
            <a:r>
              <a:rPr lang="sv-SE" sz="5400" dirty="0"/>
              <a:t>Registrasi Akun LTMPT</a:t>
            </a:r>
          </a:p>
          <a:p>
            <a:endParaRPr lang="sv-SE" dirty="0"/>
          </a:p>
          <a:p>
            <a:pPr marL="742950" indent="-742950">
              <a:buAutoNum type="arabicPeriod"/>
            </a:pPr>
            <a:r>
              <a:rPr lang="sv-SE" sz="4000" dirty="0" smtClean="0"/>
              <a:t>Registrasi </a:t>
            </a:r>
            <a:r>
              <a:rPr lang="sv-SE" sz="4000" dirty="0"/>
              <a:t>Akun LTMPT Sekolah : </a:t>
            </a:r>
            <a:endParaRPr lang="id-ID" sz="4000" dirty="0" smtClean="0"/>
          </a:p>
          <a:p>
            <a:r>
              <a:rPr lang="id-ID" sz="4000" dirty="0"/>
              <a:t> </a:t>
            </a:r>
            <a:r>
              <a:rPr lang="id-ID" sz="4000" dirty="0" smtClean="0"/>
              <a:t>    </a:t>
            </a:r>
            <a:r>
              <a:rPr lang="sv-SE" sz="4000" dirty="0" smtClean="0"/>
              <a:t>04 </a:t>
            </a:r>
            <a:r>
              <a:rPr lang="sv-SE" sz="4000" dirty="0"/>
              <a:t>Januari - 08 Februari </a:t>
            </a:r>
            <a:r>
              <a:rPr lang="sv-SE" sz="4000" dirty="0" smtClean="0"/>
              <a:t>2022</a:t>
            </a:r>
            <a:endParaRPr lang="id-ID" sz="4000" dirty="0" smtClean="0"/>
          </a:p>
          <a:p>
            <a:endParaRPr lang="sv-SE" sz="4000" dirty="0"/>
          </a:p>
          <a:p>
            <a:r>
              <a:rPr lang="id-ID" sz="4000" dirty="0" smtClean="0"/>
              <a:t>2. </a:t>
            </a:r>
            <a:r>
              <a:rPr lang="sv-SE" sz="4000" dirty="0" smtClean="0">
                <a:solidFill>
                  <a:srgbClr val="FF0000"/>
                </a:solidFill>
              </a:rPr>
              <a:t>Registrasi </a:t>
            </a:r>
            <a:r>
              <a:rPr lang="sv-SE" sz="4000" dirty="0">
                <a:solidFill>
                  <a:srgbClr val="FF0000"/>
                </a:solidFill>
              </a:rPr>
              <a:t>Akun LTMPT Siswa : </a:t>
            </a:r>
            <a:endParaRPr lang="id-ID" sz="4000" dirty="0" smtClean="0">
              <a:solidFill>
                <a:srgbClr val="FF0000"/>
              </a:solidFill>
            </a:endParaRPr>
          </a:p>
          <a:p>
            <a:r>
              <a:rPr lang="id-ID" sz="4000" dirty="0" smtClean="0">
                <a:solidFill>
                  <a:srgbClr val="FF0000"/>
                </a:solidFill>
              </a:rPr>
              <a:t>    </a:t>
            </a:r>
            <a:r>
              <a:rPr lang="sv-SE" sz="4000" dirty="0" smtClean="0">
                <a:solidFill>
                  <a:srgbClr val="FF0000"/>
                </a:solidFill>
              </a:rPr>
              <a:t>10 </a:t>
            </a:r>
            <a:r>
              <a:rPr lang="sv-SE" sz="4000" dirty="0">
                <a:solidFill>
                  <a:srgbClr val="FF0000"/>
                </a:solidFill>
              </a:rPr>
              <a:t>Januari - 15 Februari 2022</a:t>
            </a:r>
            <a:endParaRPr lang="id-ID" sz="4000" dirty="0">
              <a:solidFill>
                <a:srgbClr val="FF0000"/>
              </a:solidFill>
            </a:endParaRPr>
          </a:p>
        </p:txBody>
      </p:sp>
    </p:spTree>
    <p:extLst>
      <p:ext uri="{BB962C8B-B14F-4D97-AF65-F5344CB8AC3E}">
        <p14:creationId xmlns:p14="http://schemas.microsoft.com/office/powerpoint/2010/main" val="31362177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3346" y="706994"/>
            <a:ext cx="11405937" cy="5139869"/>
          </a:xfrm>
          <a:prstGeom prst="rect">
            <a:avLst/>
          </a:prstGeom>
        </p:spPr>
        <p:txBody>
          <a:bodyPr wrap="square">
            <a:spAutoFit/>
          </a:bodyPr>
          <a:lstStyle/>
          <a:p>
            <a:r>
              <a:rPr lang="id-ID" sz="4000" dirty="0"/>
              <a:t>Penetapan Siswa Eligible : </a:t>
            </a:r>
            <a:endParaRPr lang="id-ID" sz="4000" dirty="0" smtClean="0"/>
          </a:p>
          <a:p>
            <a:r>
              <a:rPr lang="id-ID" sz="4000" dirty="0" smtClean="0"/>
              <a:t>04 </a:t>
            </a:r>
            <a:r>
              <a:rPr lang="id-ID" sz="4000" dirty="0"/>
              <a:t>Januari - 08 Februari </a:t>
            </a:r>
            <a:r>
              <a:rPr lang="id-ID" sz="4000" dirty="0" smtClean="0"/>
              <a:t>2022</a:t>
            </a:r>
          </a:p>
          <a:p>
            <a:endParaRPr lang="id-ID" sz="2000" dirty="0"/>
          </a:p>
          <a:p>
            <a:r>
              <a:rPr lang="id-ID" sz="4000" dirty="0" smtClean="0"/>
              <a:t>Pengisian </a:t>
            </a:r>
            <a:r>
              <a:rPr lang="id-ID" sz="4000" dirty="0"/>
              <a:t>PDSS : </a:t>
            </a:r>
            <a:r>
              <a:rPr lang="id-ID" sz="4000" dirty="0" smtClean="0"/>
              <a:t>08 </a:t>
            </a:r>
            <a:r>
              <a:rPr lang="id-ID" sz="4000" dirty="0"/>
              <a:t>Januari - 08 Februari </a:t>
            </a:r>
            <a:r>
              <a:rPr lang="id-ID" sz="4000" dirty="0" smtClean="0"/>
              <a:t>2022</a:t>
            </a:r>
          </a:p>
          <a:p>
            <a:endParaRPr lang="id-ID" sz="2000" dirty="0"/>
          </a:p>
          <a:p>
            <a:r>
              <a:rPr lang="id-ID" sz="4000" dirty="0" smtClean="0"/>
              <a:t>Pendaftaran </a:t>
            </a:r>
            <a:r>
              <a:rPr lang="id-ID" sz="4000" dirty="0"/>
              <a:t>SNMPTN : </a:t>
            </a:r>
            <a:r>
              <a:rPr lang="id-ID" sz="4000" dirty="0" smtClean="0"/>
              <a:t>14 </a:t>
            </a:r>
            <a:r>
              <a:rPr lang="id-ID" sz="4000" dirty="0"/>
              <a:t>- 28 Februari </a:t>
            </a:r>
            <a:r>
              <a:rPr lang="id-ID" sz="4000" dirty="0" smtClean="0"/>
              <a:t>2022</a:t>
            </a:r>
          </a:p>
          <a:p>
            <a:endParaRPr lang="id-ID" sz="2000" dirty="0"/>
          </a:p>
          <a:p>
            <a:r>
              <a:rPr lang="id-ID" sz="4000" dirty="0"/>
              <a:t>Pengumuman Hasil SNMPTN : 29 Maret </a:t>
            </a:r>
            <a:r>
              <a:rPr lang="id-ID" sz="4000" dirty="0" smtClean="0"/>
              <a:t>2022</a:t>
            </a:r>
          </a:p>
          <a:p>
            <a:endParaRPr lang="id-ID" sz="2000" dirty="0"/>
          </a:p>
          <a:p>
            <a:r>
              <a:rPr lang="id-ID" sz="2400" dirty="0"/>
              <a:t>*) Seluruh kegiatan pada hari yang sudah ditentukan diakhiri pada pukul 15.00 WIB.</a:t>
            </a:r>
          </a:p>
        </p:txBody>
      </p:sp>
    </p:spTree>
    <p:extLst>
      <p:ext uri="{BB962C8B-B14F-4D97-AF65-F5344CB8AC3E}">
        <p14:creationId xmlns:p14="http://schemas.microsoft.com/office/powerpoint/2010/main" val="3962023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83368" y="1728972"/>
            <a:ext cx="7812505" cy="2554545"/>
          </a:xfrm>
          <a:prstGeom prst="rect">
            <a:avLst/>
          </a:prstGeom>
        </p:spPr>
        <p:txBody>
          <a:bodyPr wrap="square">
            <a:spAutoFit/>
          </a:bodyPr>
          <a:lstStyle/>
          <a:p>
            <a:r>
              <a:rPr lang="id-ID" sz="8000" dirty="0" smtClean="0"/>
              <a:t>Jadwal</a:t>
            </a:r>
          </a:p>
          <a:p>
            <a:r>
              <a:rPr lang="id-ID" sz="8000" dirty="0" smtClean="0"/>
              <a:t>UTBK-SBMPTN</a:t>
            </a:r>
            <a:endParaRPr lang="id-ID" sz="8000" dirty="0"/>
          </a:p>
        </p:txBody>
      </p:sp>
    </p:spTree>
    <p:extLst>
      <p:ext uri="{BB962C8B-B14F-4D97-AF65-F5344CB8AC3E}">
        <p14:creationId xmlns:p14="http://schemas.microsoft.com/office/powerpoint/2010/main" val="36436524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9389" y="1519262"/>
            <a:ext cx="11405937" cy="2862322"/>
          </a:xfrm>
          <a:prstGeom prst="rect">
            <a:avLst/>
          </a:prstGeom>
        </p:spPr>
        <p:txBody>
          <a:bodyPr wrap="square">
            <a:spAutoFit/>
          </a:bodyPr>
          <a:lstStyle/>
          <a:p>
            <a:r>
              <a:rPr lang="id-ID" sz="3600" dirty="0" smtClean="0"/>
              <a:t>1. Pendaftaran </a:t>
            </a:r>
            <a:r>
              <a:rPr lang="id-ID" sz="3600" dirty="0"/>
              <a:t>UTBK-SBMPTN </a:t>
            </a:r>
            <a:r>
              <a:rPr lang="id-ID" sz="3600" dirty="0" smtClean="0"/>
              <a:t>	: </a:t>
            </a:r>
            <a:r>
              <a:rPr lang="id-ID" sz="3200" dirty="0"/>
              <a:t>23 Maret - 15 April 2022</a:t>
            </a:r>
          </a:p>
          <a:p>
            <a:r>
              <a:rPr lang="id-ID" sz="3600" dirty="0" smtClean="0"/>
              <a:t>2. Pelaksanaan </a:t>
            </a:r>
            <a:r>
              <a:rPr lang="id-ID" sz="3600" dirty="0"/>
              <a:t>UTBK </a:t>
            </a:r>
            <a:r>
              <a:rPr lang="id-ID" sz="3600" dirty="0" smtClean="0"/>
              <a:t>Gel </a:t>
            </a:r>
            <a:r>
              <a:rPr lang="id-ID" sz="3600" dirty="0"/>
              <a:t>I </a:t>
            </a:r>
            <a:r>
              <a:rPr lang="id-ID" sz="3600" dirty="0" smtClean="0"/>
              <a:t>		: 17 </a:t>
            </a:r>
            <a:r>
              <a:rPr lang="id-ID" sz="3600" dirty="0"/>
              <a:t>- 23 Mei 2022</a:t>
            </a:r>
          </a:p>
          <a:p>
            <a:r>
              <a:rPr lang="id-ID" sz="3600" dirty="0" smtClean="0"/>
              <a:t>3. Pelaksanaan </a:t>
            </a:r>
            <a:r>
              <a:rPr lang="id-ID" sz="3600" dirty="0"/>
              <a:t>UTBK </a:t>
            </a:r>
            <a:r>
              <a:rPr lang="id-ID" sz="3600" dirty="0" smtClean="0"/>
              <a:t>Gel </a:t>
            </a:r>
            <a:r>
              <a:rPr lang="id-ID" sz="3600" dirty="0"/>
              <a:t>II </a:t>
            </a:r>
            <a:r>
              <a:rPr lang="id-ID" sz="3600" dirty="0" smtClean="0"/>
              <a:t>		: </a:t>
            </a:r>
            <a:r>
              <a:rPr lang="id-ID" sz="3600" dirty="0"/>
              <a:t>28 Mei - 03 Juni 2022</a:t>
            </a:r>
          </a:p>
          <a:p>
            <a:r>
              <a:rPr lang="id-ID" sz="3600" dirty="0" smtClean="0"/>
              <a:t>4. Pengumuman </a:t>
            </a:r>
            <a:r>
              <a:rPr lang="id-ID" sz="3600" dirty="0"/>
              <a:t>Hasil SBMPTN </a:t>
            </a:r>
            <a:r>
              <a:rPr lang="id-ID" sz="3600" dirty="0" smtClean="0"/>
              <a:t>	: </a:t>
            </a:r>
            <a:r>
              <a:rPr lang="id-ID" sz="3600" dirty="0"/>
              <a:t>23 Juni 2022</a:t>
            </a:r>
          </a:p>
          <a:p>
            <a:r>
              <a:rPr lang="id-ID" sz="3600" dirty="0" smtClean="0"/>
              <a:t>5. Masa </a:t>
            </a:r>
            <a:r>
              <a:rPr lang="id-ID" sz="3600" dirty="0"/>
              <a:t>Unduh Sertifikat UTBK </a:t>
            </a:r>
            <a:r>
              <a:rPr lang="id-ID" sz="3600" dirty="0" smtClean="0"/>
              <a:t>	: </a:t>
            </a:r>
            <a:r>
              <a:rPr lang="id-ID" sz="3600" dirty="0"/>
              <a:t>25 Juni - 31 Juli 2022</a:t>
            </a:r>
          </a:p>
        </p:txBody>
      </p:sp>
    </p:spTree>
    <p:extLst>
      <p:ext uri="{BB962C8B-B14F-4D97-AF65-F5344CB8AC3E}">
        <p14:creationId xmlns:p14="http://schemas.microsoft.com/office/powerpoint/2010/main" val="147252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1283" y="2438400"/>
            <a:ext cx="7940843" cy="1459832"/>
          </a:xfrm>
        </p:spPr>
        <p:txBody>
          <a:bodyPr>
            <a:noAutofit/>
          </a:bodyPr>
          <a:lstStyle/>
          <a:p>
            <a:pPr fontAlgn="t"/>
            <a:r>
              <a:rPr lang="id-ID" sz="8800" b="1" dirty="0">
                <a:solidFill>
                  <a:srgbClr val="FF0000"/>
                </a:solidFill>
                <a:effectLst/>
              </a:rPr>
              <a:t>Kuota </a:t>
            </a:r>
            <a:r>
              <a:rPr lang="id-ID" sz="8800" b="1" dirty="0" smtClean="0">
                <a:solidFill>
                  <a:srgbClr val="FF0000"/>
                </a:solidFill>
                <a:effectLst/>
              </a:rPr>
              <a:t>Sekolah</a:t>
            </a:r>
            <a:endParaRPr lang="id-ID" sz="8800" dirty="0">
              <a:solidFill>
                <a:srgbClr val="FF0000"/>
              </a:solidFill>
            </a:endParaRPr>
          </a:p>
        </p:txBody>
      </p:sp>
      <p:sp>
        <p:nvSpPr>
          <p:cNvPr id="4" name="Title 1"/>
          <p:cNvSpPr txBox="1">
            <a:spLocks/>
          </p:cNvSpPr>
          <p:nvPr/>
        </p:nvSpPr>
        <p:spPr>
          <a:xfrm>
            <a:off x="2839453" y="1475872"/>
            <a:ext cx="7379368" cy="224589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pPr fontAlgn="t"/>
            <a:endParaRPr lang="id-ID" sz="6000" dirty="0">
              <a:solidFill>
                <a:schemeClr val="bg1"/>
              </a:solidFill>
            </a:endParaRPr>
          </a:p>
        </p:txBody>
      </p:sp>
    </p:spTree>
    <p:extLst>
      <p:ext uri="{BB962C8B-B14F-4D97-AF65-F5344CB8AC3E}">
        <p14:creationId xmlns:p14="http://schemas.microsoft.com/office/powerpoint/2010/main" val="39958940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839453" y="1475872"/>
            <a:ext cx="7379368" cy="224589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pPr fontAlgn="t"/>
            <a:endParaRPr lang="id-ID" sz="6000" dirty="0">
              <a:solidFill>
                <a:schemeClr val="bg1"/>
              </a:solidFill>
            </a:endParaRPr>
          </a:p>
        </p:txBody>
      </p:sp>
      <p:sp>
        <p:nvSpPr>
          <p:cNvPr id="5" name="Rectangle 4"/>
          <p:cNvSpPr/>
          <p:nvPr/>
        </p:nvSpPr>
        <p:spPr>
          <a:xfrm>
            <a:off x="1090863" y="577516"/>
            <a:ext cx="10539664" cy="5509200"/>
          </a:xfrm>
          <a:prstGeom prst="rect">
            <a:avLst/>
          </a:prstGeom>
        </p:spPr>
        <p:txBody>
          <a:bodyPr wrap="square">
            <a:spAutoFit/>
          </a:bodyPr>
          <a:lstStyle/>
          <a:p>
            <a:r>
              <a:rPr lang="id-ID" sz="3200" b="1" dirty="0"/>
              <a:t>NAMA SEKOLAH	</a:t>
            </a:r>
            <a:r>
              <a:rPr lang="id-ID" sz="3200" b="1" dirty="0" smtClean="0"/>
              <a:t>	:</a:t>
            </a:r>
            <a:r>
              <a:rPr lang="id-ID" sz="3200" b="1" dirty="0"/>
              <a:t>	SMAN 18 SURABAYA</a:t>
            </a:r>
          </a:p>
          <a:p>
            <a:r>
              <a:rPr lang="id-ID" sz="3200" b="1" dirty="0" smtClean="0"/>
              <a:t>AKREDITASI		</a:t>
            </a:r>
            <a:r>
              <a:rPr lang="id-ID" sz="3200" b="1" dirty="0"/>
              <a:t>	</a:t>
            </a:r>
            <a:r>
              <a:rPr lang="id-ID" sz="3200" b="1" dirty="0" smtClean="0"/>
              <a:t>	:</a:t>
            </a:r>
            <a:r>
              <a:rPr lang="id-ID" sz="3200" b="1" dirty="0"/>
              <a:t>	A</a:t>
            </a:r>
          </a:p>
          <a:p>
            <a:r>
              <a:rPr lang="id-ID" sz="3200" b="1" dirty="0"/>
              <a:t>PERSEN KUOTA	</a:t>
            </a:r>
            <a:r>
              <a:rPr lang="id-ID" sz="3200" b="1" dirty="0" smtClean="0"/>
              <a:t>	:</a:t>
            </a:r>
            <a:r>
              <a:rPr lang="id-ID" sz="3200" b="1" dirty="0"/>
              <a:t>	40%</a:t>
            </a:r>
          </a:p>
          <a:p>
            <a:r>
              <a:rPr lang="id-ID" sz="3200" b="1" dirty="0"/>
              <a:t>JUMLAH TOTAL SISWA	 	 </a:t>
            </a:r>
          </a:p>
          <a:p>
            <a:r>
              <a:rPr lang="id-ID" sz="3200" b="1" dirty="0"/>
              <a:t>     ♦	MIPA	</a:t>
            </a:r>
            <a:r>
              <a:rPr lang="id-ID" sz="3200" b="1" dirty="0" smtClean="0"/>
              <a:t>										:</a:t>
            </a:r>
            <a:r>
              <a:rPr lang="id-ID" sz="3200" b="1" dirty="0"/>
              <a:t>	179</a:t>
            </a:r>
          </a:p>
          <a:p>
            <a:r>
              <a:rPr lang="id-ID" sz="3200" b="1" dirty="0"/>
              <a:t>     ♦	ILMU PENGETAHUAN </a:t>
            </a:r>
            <a:r>
              <a:rPr lang="id-ID" sz="3200" b="1" dirty="0" smtClean="0"/>
              <a:t>SOSIAL	:</a:t>
            </a:r>
            <a:r>
              <a:rPr lang="id-ID" sz="3200" b="1" dirty="0"/>
              <a:t>	70</a:t>
            </a:r>
          </a:p>
          <a:p>
            <a:r>
              <a:rPr lang="id-ID" sz="3200" b="1" dirty="0"/>
              <a:t>     ♦	BAHASA DAN BUDAYA	</a:t>
            </a:r>
            <a:r>
              <a:rPr lang="id-ID" sz="3200" b="1" dirty="0" smtClean="0"/>
              <a:t>			:</a:t>
            </a:r>
            <a:r>
              <a:rPr lang="id-ID" sz="3200" b="1" dirty="0"/>
              <a:t>	34</a:t>
            </a:r>
          </a:p>
          <a:p>
            <a:r>
              <a:rPr lang="id-ID" sz="3200" b="1" dirty="0">
                <a:solidFill>
                  <a:srgbClr val="FF0000"/>
                </a:solidFill>
              </a:rPr>
              <a:t>KUOTA SISWA	 	 </a:t>
            </a:r>
          </a:p>
          <a:p>
            <a:r>
              <a:rPr lang="id-ID" sz="3200" b="1" dirty="0">
                <a:solidFill>
                  <a:srgbClr val="FF0000"/>
                </a:solidFill>
              </a:rPr>
              <a:t>     ♦	MIPA	</a:t>
            </a:r>
            <a:r>
              <a:rPr lang="id-ID" sz="3200" b="1" dirty="0" smtClean="0">
                <a:solidFill>
                  <a:srgbClr val="FF0000"/>
                </a:solidFill>
              </a:rPr>
              <a:t>										:</a:t>
            </a:r>
            <a:r>
              <a:rPr lang="id-ID" sz="3200" b="1" dirty="0">
                <a:solidFill>
                  <a:srgbClr val="FF0000"/>
                </a:solidFill>
              </a:rPr>
              <a:t>	72</a:t>
            </a:r>
          </a:p>
          <a:p>
            <a:r>
              <a:rPr lang="id-ID" sz="3200" b="1" dirty="0">
                <a:solidFill>
                  <a:srgbClr val="FF0000"/>
                </a:solidFill>
              </a:rPr>
              <a:t>     ♦	ILMU PENGETAHUAN </a:t>
            </a:r>
            <a:r>
              <a:rPr lang="id-ID" sz="3200" b="1" dirty="0" smtClean="0">
                <a:solidFill>
                  <a:srgbClr val="FF0000"/>
                </a:solidFill>
              </a:rPr>
              <a:t>SOSIAL	:</a:t>
            </a:r>
            <a:r>
              <a:rPr lang="id-ID" sz="3200" b="1" dirty="0">
                <a:solidFill>
                  <a:srgbClr val="FF0000"/>
                </a:solidFill>
              </a:rPr>
              <a:t>	28</a:t>
            </a:r>
          </a:p>
          <a:p>
            <a:r>
              <a:rPr lang="id-ID" sz="3200" b="1" dirty="0">
                <a:solidFill>
                  <a:srgbClr val="FF0000"/>
                </a:solidFill>
              </a:rPr>
              <a:t>     ♦	BAHASA DAN BUDAYA	</a:t>
            </a:r>
            <a:r>
              <a:rPr lang="id-ID" sz="3200" b="1" dirty="0" smtClean="0">
                <a:solidFill>
                  <a:srgbClr val="FF0000"/>
                </a:solidFill>
              </a:rPr>
              <a:t>			:</a:t>
            </a:r>
            <a:r>
              <a:rPr lang="id-ID" sz="3200" b="1" dirty="0">
                <a:solidFill>
                  <a:srgbClr val="FF0000"/>
                </a:solidFill>
              </a:rPr>
              <a:t>	14</a:t>
            </a:r>
          </a:p>
        </p:txBody>
      </p:sp>
    </p:spTree>
    <p:extLst>
      <p:ext uri="{BB962C8B-B14F-4D97-AF65-F5344CB8AC3E}">
        <p14:creationId xmlns:p14="http://schemas.microsoft.com/office/powerpoint/2010/main" val="199216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9180" y="1800545"/>
            <a:ext cx="10202986" cy="2123658"/>
          </a:xfrm>
          <a:prstGeom prst="rect">
            <a:avLst/>
          </a:prstGeom>
        </p:spPr>
        <p:txBody>
          <a:bodyPr wrap="none">
            <a:spAutoFit/>
          </a:bodyPr>
          <a:lstStyle/>
          <a:p>
            <a:r>
              <a:rPr lang="fi-FI" sz="6600" dirty="0"/>
              <a:t>Ketentuan Pemeringkatan </a:t>
            </a:r>
            <a:endParaRPr lang="id-ID" sz="6600" dirty="0" smtClean="0"/>
          </a:p>
          <a:p>
            <a:r>
              <a:rPr lang="fi-FI" sz="6600" dirty="0" smtClean="0"/>
              <a:t>Siswa </a:t>
            </a:r>
            <a:r>
              <a:rPr lang="fi-FI" sz="6600" dirty="0"/>
              <a:t>oleh Sekolah</a:t>
            </a:r>
          </a:p>
        </p:txBody>
      </p:sp>
    </p:spTree>
    <p:extLst>
      <p:ext uri="{BB962C8B-B14F-4D97-AF65-F5344CB8AC3E}">
        <p14:creationId xmlns:p14="http://schemas.microsoft.com/office/powerpoint/2010/main" val="28899786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3770" y="1234786"/>
            <a:ext cx="10619873" cy="3785652"/>
          </a:xfrm>
          <a:prstGeom prst="rect">
            <a:avLst/>
          </a:prstGeom>
        </p:spPr>
        <p:txBody>
          <a:bodyPr wrap="square">
            <a:spAutoFit/>
          </a:bodyPr>
          <a:lstStyle/>
          <a:p>
            <a:pPr>
              <a:buFont typeface="Arial" panose="020B0604020202020204" pitchFamily="34" charset="0"/>
              <a:buChar char="•"/>
            </a:pPr>
            <a:r>
              <a:rPr lang="id-ID" sz="4800" b="1" dirty="0">
                <a:latin typeface="Helvetica Neue"/>
              </a:rPr>
              <a:t>Pemeringkatan siswa dilakukan oleh sekolah </a:t>
            </a:r>
            <a:r>
              <a:rPr lang="id-ID" sz="4800" dirty="0">
                <a:latin typeface="Helvetica Neue"/>
              </a:rPr>
              <a:t>yang pada dasarnya memperhitungkan nilai semester 1 sampai dengan 5 mata pelajaran sebagai </a:t>
            </a:r>
            <a:r>
              <a:rPr lang="id-ID" sz="4800" dirty="0" smtClean="0">
                <a:latin typeface="Helvetica Neue"/>
              </a:rPr>
              <a:t>berikut:</a:t>
            </a:r>
            <a:endParaRPr lang="id-ID" sz="4800" dirty="0">
              <a:latin typeface="Helvetica Neue"/>
            </a:endParaRPr>
          </a:p>
        </p:txBody>
      </p:sp>
    </p:spTree>
    <p:extLst>
      <p:ext uri="{BB962C8B-B14F-4D97-AF65-F5344CB8AC3E}">
        <p14:creationId xmlns:p14="http://schemas.microsoft.com/office/powerpoint/2010/main" val="32308835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8180" y="786063"/>
            <a:ext cx="11254851" cy="5016758"/>
          </a:xfrm>
          <a:prstGeom prst="rect">
            <a:avLst/>
          </a:prstGeom>
        </p:spPr>
        <p:txBody>
          <a:bodyPr wrap="square">
            <a:spAutoFit/>
          </a:bodyPr>
          <a:lstStyle/>
          <a:p>
            <a:pPr>
              <a:buFont typeface="Arial" panose="020B0604020202020204" pitchFamily="34" charset="0"/>
              <a:buChar char="•"/>
            </a:pPr>
            <a:r>
              <a:rPr lang="id-ID" sz="4000" b="1" dirty="0" smtClean="0">
                <a:latin typeface="Helvetica Neue"/>
              </a:rPr>
              <a:t>Jurusan </a:t>
            </a:r>
            <a:r>
              <a:rPr lang="id-ID" sz="4000" b="1" dirty="0">
                <a:latin typeface="Helvetica Neue"/>
              </a:rPr>
              <a:t>IPA</a:t>
            </a:r>
            <a:r>
              <a:rPr lang="id-ID" sz="4000" dirty="0">
                <a:latin typeface="Helvetica Neue"/>
              </a:rPr>
              <a:t>: Matematika, Bahasa Indonesia, Bahasa Inggris, Kimia, Fisika, dan Biologi.</a:t>
            </a:r>
          </a:p>
          <a:p>
            <a:pPr>
              <a:buFont typeface="Arial" panose="020B0604020202020204" pitchFamily="34" charset="0"/>
              <a:buChar char="•"/>
            </a:pPr>
            <a:r>
              <a:rPr lang="id-ID" sz="4000" b="1" dirty="0">
                <a:latin typeface="Helvetica Neue"/>
              </a:rPr>
              <a:t>Jurusan IPS</a:t>
            </a:r>
            <a:r>
              <a:rPr lang="id-ID" sz="4000" dirty="0">
                <a:latin typeface="Helvetica Neue"/>
              </a:rPr>
              <a:t>: Matematika, Bahasa Indonesia, Bahasa Inggris, Sosiologi, Ekonomi, dan Geografi.</a:t>
            </a:r>
          </a:p>
          <a:p>
            <a:pPr>
              <a:buFont typeface="Arial" panose="020B0604020202020204" pitchFamily="34" charset="0"/>
              <a:buChar char="•"/>
            </a:pPr>
            <a:r>
              <a:rPr lang="id-ID" sz="4000" b="1" dirty="0">
                <a:latin typeface="Helvetica Neue"/>
              </a:rPr>
              <a:t>Jurusan Bahasa</a:t>
            </a:r>
            <a:r>
              <a:rPr lang="id-ID" sz="4000" dirty="0">
                <a:latin typeface="Helvetica Neue"/>
              </a:rPr>
              <a:t>: Matematika, Bahasa Indonesia, Bahasa Inggris, Sastra Indonesia, Antropologi, dan salah satu Bahasa Asing.</a:t>
            </a:r>
            <a:endParaRPr lang="id-ID" sz="4000" b="0" i="0" dirty="0">
              <a:effectLst/>
              <a:latin typeface="Helvetica Neue"/>
            </a:endParaRPr>
          </a:p>
        </p:txBody>
      </p:sp>
    </p:spTree>
    <p:extLst>
      <p:ext uri="{BB962C8B-B14F-4D97-AF65-F5344CB8AC3E}">
        <p14:creationId xmlns:p14="http://schemas.microsoft.com/office/powerpoint/2010/main" val="10233629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3347" y="1571672"/>
            <a:ext cx="9994232" cy="3046988"/>
          </a:xfrm>
          <a:prstGeom prst="rect">
            <a:avLst/>
          </a:prstGeom>
        </p:spPr>
        <p:txBody>
          <a:bodyPr wrap="square">
            <a:spAutoFit/>
          </a:bodyPr>
          <a:lstStyle/>
          <a:p>
            <a:r>
              <a:rPr lang="id-ID" sz="4800" dirty="0" smtClean="0"/>
              <a:t>Jika ada nilai yang sama, Urutan pemeringkatan berdasarkan nilai tertinggi mata pelajaran yang disebutkan di atas</a:t>
            </a:r>
            <a:endParaRPr lang="id-ID" sz="4800" dirty="0"/>
          </a:p>
        </p:txBody>
      </p:sp>
    </p:spTree>
    <p:extLst>
      <p:ext uri="{BB962C8B-B14F-4D97-AF65-F5344CB8AC3E}">
        <p14:creationId xmlns:p14="http://schemas.microsoft.com/office/powerpoint/2010/main" val="25451827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866275" y="1941095"/>
            <a:ext cx="10523619" cy="2444358"/>
          </a:xfrm>
          <a:prstGeom prst="rect">
            <a:avLst/>
          </a:prstGeom>
        </p:spPr>
        <p:txBody>
          <a:bodyPr vert="horz" lIns="91440" tIns="45720" rIns="91440" bIns="45720" rtlCol="0" anchor="b">
            <a:normAutofit fontScale="25000" lnSpcReduction="20000"/>
          </a:bodyPr>
          <a:lstStyle>
            <a:lvl1pPr algn="l" defTabSz="914400" rtl="0" eaLnBrk="1" latinLnBrk="0" hangingPunct="1">
              <a:lnSpc>
                <a:spcPct val="90000"/>
              </a:lnSpc>
              <a:spcBef>
                <a:spcPct val="0"/>
              </a:spcBef>
              <a:buNone/>
              <a:defRPr sz="48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pPr fontAlgn="t"/>
            <a:r>
              <a:rPr lang="id-ID" sz="6700" dirty="0" smtClean="0">
                <a:solidFill>
                  <a:schemeClr val="bg1"/>
                </a:solidFill>
              </a:rPr>
              <a:t/>
            </a:r>
            <a:br>
              <a:rPr lang="id-ID" sz="6700" dirty="0" smtClean="0">
                <a:solidFill>
                  <a:schemeClr val="bg1"/>
                </a:solidFill>
              </a:rPr>
            </a:br>
            <a:r>
              <a:rPr lang="id-ID" sz="21600" b="1" dirty="0"/>
              <a:t>Pangkalan Data Sekolah </a:t>
            </a:r>
            <a:endParaRPr lang="id-ID" sz="21600" b="1" dirty="0" smtClean="0"/>
          </a:p>
          <a:p>
            <a:pPr fontAlgn="t"/>
            <a:r>
              <a:rPr lang="id-ID" sz="21600" b="1" dirty="0" smtClean="0"/>
              <a:t>dan Siswa </a:t>
            </a:r>
          </a:p>
          <a:p>
            <a:pPr fontAlgn="t"/>
            <a:r>
              <a:rPr lang="id-ID" sz="26400" b="1" dirty="0" smtClean="0"/>
              <a:t>(</a:t>
            </a:r>
            <a:r>
              <a:rPr lang="id-ID" sz="26400" b="1" dirty="0"/>
              <a:t>PDSS</a:t>
            </a:r>
            <a:r>
              <a:rPr lang="id-ID" sz="26400" b="1" dirty="0" smtClean="0"/>
              <a:t>)</a:t>
            </a:r>
            <a:endParaRPr lang="id-ID" sz="26400" dirty="0"/>
          </a:p>
        </p:txBody>
      </p:sp>
    </p:spTree>
    <p:extLst>
      <p:ext uri="{BB962C8B-B14F-4D97-AF65-F5344CB8AC3E}">
        <p14:creationId xmlns:p14="http://schemas.microsoft.com/office/powerpoint/2010/main" val="1355343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326803"/>
            <a:ext cx="10780294" cy="1887010"/>
          </a:xfrm>
        </p:spPr>
        <p:txBody>
          <a:bodyPr>
            <a:normAutofit fontScale="90000"/>
          </a:bodyPr>
          <a:lstStyle/>
          <a:p>
            <a:pPr marL="857250" indent="-857250" algn="l" fontAlgn="t">
              <a:buFont typeface="Wingdings" panose="05000000000000000000" pitchFamily="2" charset="2"/>
              <a:buChar char="v"/>
            </a:pPr>
            <a:r>
              <a:rPr lang="id-ID" sz="4400" dirty="0" smtClean="0">
                <a:solidFill>
                  <a:schemeClr val="tx1"/>
                </a:solidFill>
              </a:rPr>
              <a:t>PDSS </a:t>
            </a:r>
            <a:r>
              <a:rPr lang="id-ID" sz="4400" dirty="0">
                <a:solidFill>
                  <a:schemeClr val="tx1"/>
                </a:solidFill>
              </a:rPr>
              <a:t>merupakan basis data yang berisikan rekam </a:t>
            </a:r>
            <a:r>
              <a:rPr lang="id-ID" sz="4400" dirty="0" smtClean="0">
                <a:solidFill>
                  <a:schemeClr val="tx1"/>
                </a:solidFill>
              </a:rPr>
              <a:t>jejak </a:t>
            </a:r>
            <a:r>
              <a:rPr lang="id-ID" sz="4400" dirty="0">
                <a:solidFill>
                  <a:schemeClr val="tx1"/>
                </a:solidFill>
              </a:rPr>
              <a:t>kinerja sekolah dan nilai rapor siswa yang </a:t>
            </a:r>
            <a:r>
              <a:rPr lang="id-ID" sz="4400" i="1" dirty="0">
                <a:solidFill>
                  <a:schemeClr val="tx1"/>
                </a:solidFill>
              </a:rPr>
              <a:t>eligible </a:t>
            </a:r>
            <a:r>
              <a:rPr lang="id-ID" sz="4400" dirty="0">
                <a:solidFill>
                  <a:schemeClr val="tx1"/>
                </a:solidFill>
              </a:rPr>
              <a:t>mendaftar</a:t>
            </a:r>
            <a:r>
              <a:rPr lang="id-ID" sz="4400" dirty="0" smtClean="0">
                <a:solidFill>
                  <a:schemeClr val="tx1"/>
                </a:solidFill>
              </a:rPr>
              <a:t>.</a:t>
            </a:r>
            <a:endParaRPr lang="id-ID" sz="4400" dirty="0">
              <a:solidFill>
                <a:schemeClr val="tx1"/>
              </a:solidFill>
            </a:endParaRPr>
          </a:p>
        </p:txBody>
      </p:sp>
      <p:sp>
        <p:nvSpPr>
          <p:cNvPr id="4" name="Title 1"/>
          <p:cNvSpPr txBox="1">
            <a:spLocks/>
          </p:cNvSpPr>
          <p:nvPr/>
        </p:nvSpPr>
        <p:spPr>
          <a:xfrm>
            <a:off x="304799" y="2133601"/>
            <a:ext cx="10780294" cy="1957136"/>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8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pPr marL="857250" indent="-857250" fontAlgn="t">
              <a:buFont typeface="Wingdings" panose="05000000000000000000" pitchFamily="2" charset="2"/>
              <a:buChar char="v"/>
            </a:pPr>
            <a:r>
              <a:rPr lang="id-ID" sz="3700" dirty="0" smtClean="0"/>
              <a:t>Pengisian PDSS dilakukan oleh sekolah dan kebenaran data yang diisikan menjadi tanggung jawab Kepala Sekolah.</a:t>
            </a:r>
            <a:endParaRPr lang="id-ID" sz="3700" dirty="0"/>
          </a:p>
        </p:txBody>
      </p:sp>
      <p:sp>
        <p:nvSpPr>
          <p:cNvPr id="5" name="Rectangle 4"/>
          <p:cNvSpPr/>
          <p:nvPr/>
        </p:nvSpPr>
        <p:spPr>
          <a:xfrm>
            <a:off x="304799" y="4349475"/>
            <a:ext cx="11341768" cy="1938992"/>
          </a:xfrm>
          <a:prstGeom prst="rect">
            <a:avLst/>
          </a:prstGeom>
        </p:spPr>
        <p:txBody>
          <a:bodyPr wrap="square">
            <a:spAutoFit/>
          </a:bodyPr>
          <a:lstStyle/>
          <a:p>
            <a:pPr marL="571500" indent="-571500" algn="just">
              <a:buFont typeface="Wingdings" panose="05000000000000000000" pitchFamily="2" charset="2"/>
              <a:buChar char="v"/>
            </a:pPr>
            <a:r>
              <a:rPr lang="id-ID" sz="4000" dirty="0" smtClean="0">
                <a:solidFill>
                  <a:srgbClr val="333333"/>
                </a:solidFill>
                <a:latin typeface="Source Sans Pro"/>
              </a:rPr>
              <a:t>Sekolah </a:t>
            </a:r>
            <a:r>
              <a:rPr lang="id-ID" sz="4000" dirty="0">
                <a:solidFill>
                  <a:srgbClr val="333333"/>
                </a:solidFill>
                <a:latin typeface="Source Sans Pro"/>
              </a:rPr>
              <a:t>mengisi PDSS dengan nama siswa yang eligible mendaftar SNMPTN sesuai dengan jumlah yang telah ditentukan.</a:t>
            </a:r>
            <a:endParaRPr lang="id-ID" sz="4000" dirty="0"/>
          </a:p>
        </p:txBody>
      </p:sp>
    </p:spTree>
    <p:extLst>
      <p:ext uri="{BB962C8B-B14F-4D97-AF65-F5344CB8AC3E}">
        <p14:creationId xmlns:p14="http://schemas.microsoft.com/office/powerpoint/2010/main" val="3040154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431" y="356756"/>
            <a:ext cx="6794681" cy="923330"/>
          </a:xfrm>
          <a:prstGeom prst="rect">
            <a:avLst/>
          </a:prstGeom>
        </p:spPr>
        <p:txBody>
          <a:bodyPr wrap="none">
            <a:spAutoFit/>
          </a:bodyPr>
          <a:lstStyle/>
          <a:p>
            <a:r>
              <a:rPr lang="id-ID" sz="5400" dirty="0"/>
              <a:t>Pilihan Program Studi</a:t>
            </a:r>
          </a:p>
        </p:txBody>
      </p:sp>
      <p:sp>
        <p:nvSpPr>
          <p:cNvPr id="3" name="Rectangle 2"/>
          <p:cNvSpPr/>
          <p:nvPr/>
        </p:nvSpPr>
        <p:spPr>
          <a:xfrm>
            <a:off x="545431" y="1280086"/>
            <a:ext cx="11245516" cy="5078313"/>
          </a:xfrm>
          <a:prstGeom prst="rect">
            <a:avLst/>
          </a:prstGeom>
        </p:spPr>
        <p:txBody>
          <a:bodyPr wrap="square">
            <a:spAutoFit/>
          </a:bodyPr>
          <a:lstStyle/>
          <a:p>
            <a:r>
              <a:rPr lang="id-ID" sz="3600" dirty="0" smtClean="0">
                <a:solidFill>
                  <a:srgbClr val="FF0000"/>
                </a:solidFill>
              </a:rPr>
              <a:t>1. Setiap </a:t>
            </a:r>
            <a:r>
              <a:rPr lang="id-ID" sz="3600" dirty="0">
                <a:solidFill>
                  <a:srgbClr val="FF0000"/>
                </a:solidFill>
              </a:rPr>
              <a:t>siswa dapat memilih dua program studi dari satu PTN atau dua PTN</a:t>
            </a:r>
          </a:p>
          <a:p>
            <a:r>
              <a:rPr lang="id-ID" sz="3600" dirty="0" smtClean="0"/>
              <a:t>2. Jika </a:t>
            </a:r>
            <a:r>
              <a:rPr lang="id-ID" sz="3600" dirty="0"/>
              <a:t>memilih dua program studi, salah satu harus berada di PTN pada provinsi yang sama dengan SMA/MA/SMK asalnya. Jika memilih satu program studi, dapat memilih PTN yang berada di provinsi mana pun. </a:t>
            </a:r>
          </a:p>
          <a:p>
            <a:r>
              <a:rPr lang="id-ID" sz="3600" dirty="0" smtClean="0">
                <a:solidFill>
                  <a:srgbClr val="FF0000"/>
                </a:solidFill>
              </a:rPr>
              <a:t>3. Disarankan </a:t>
            </a:r>
            <a:r>
              <a:rPr lang="id-ID" sz="3600" dirty="0">
                <a:solidFill>
                  <a:srgbClr val="FF0000"/>
                </a:solidFill>
              </a:rPr>
              <a:t>tidak lintas minat (tergantung ketentuan PTN yang dituju)</a:t>
            </a:r>
          </a:p>
        </p:txBody>
      </p:sp>
    </p:spTree>
    <p:extLst>
      <p:ext uri="{BB962C8B-B14F-4D97-AF65-F5344CB8AC3E}">
        <p14:creationId xmlns:p14="http://schemas.microsoft.com/office/powerpoint/2010/main" val="35536095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703887455"/>
              </p:ext>
            </p:extLst>
          </p:nvPr>
        </p:nvGraphicFramePr>
        <p:xfrm>
          <a:off x="577514" y="721889"/>
          <a:ext cx="11357811" cy="5406194"/>
        </p:xfrm>
        <a:graphic>
          <a:graphicData uri="http://schemas.openxmlformats.org/drawingml/2006/table">
            <a:tbl>
              <a:tblPr>
                <a:tableStyleId>{5C22544A-7EE6-4342-B048-85BDC9FD1C3A}</a:tableStyleId>
              </a:tblPr>
              <a:tblGrid>
                <a:gridCol w="1617294">
                  <a:extLst>
                    <a:ext uri="{9D8B030D-6E8A-4147-A177-3AD203B41FA5}">
                      <a16:colId xmlns:a16="http://schemas.microsoft.com/office/drawing/2014/main" val="1126998347"/>
                    </a:ext>
                  </a:extLst>
                </a:gridCol>
                <a:gridCol w="3638910">
                  <a:extLst>
                    <a:ext uri="{9D8B030D-6E8A-4147-A177-3AD203B41FA5}">
                      <a16:colId xmlns:a16="http://schemas.microsoft.com/office/drawing/2014/main" val="817214317"/>
                    </a:ext>
                  </a:extLst>
                </a:gridCol>
                <a:gridCol w="2867020">
                  <a:extLst>
                    <a:ext uri="{9D8B030D-6E8A-4147-A177-3AD203B41FA5}">
                      <a16:colId xmlns:a16="http://schemas.microsoft.com/office/drawing/2014/main" val="389360091"/>
                    </a:ext>
                  </a:extLst>
                </a:gridCol>
                <a:gridCol w="3234587">
                  <a:extLst>
                    <a:ext uri="{9D8B030D-6E8A-4147-A177-3AD203B41FA5}">
                      <a16:colId xmlns:a16="http://schemas.microsoft.com/office/drawing/2014/main" val="1087468553"/>
                    </a:ext>
                  </a:extLst>
                </a:gridCol>
              </a:tblGrid>
              <a:tr h="603257">
                <a:tc gridSpan="4">
                  <a:txBody>
                    <a:bodyPr/>
                    <a:lstStyle/>
                    <a:p>
                      <a:pPr algn="ctr" fontAlgn="ctr"/>
                      <a:r>
                        <a:rPr lang="it-IT" sz="3200" u="none" strike="noStrike" dirty="0">
                          <a:effectLst/>
                        </a:rPr>
                        <a:t>DATA SISWA SMA NEGERI 18 SURABAYA</a:t>
                      </a:r>
                      <a:endParaRPr lang="it-IT" sz="3200" b="1" i="0" u="none" strike="noStrike" dirty="0">
                        <a:solidFill>
                          <a:srgbClr val="000000"/>
                        </a:solidFill>
                        <a:effectLst/>
                        <a:latin typeface="Arial" panose="020B0604020202020204" pitchFamily="34" charset="0"/>
                      </a:endParaRPr>
                    </a:p>
                  </a:txBody>
                  <a:tcPr marL="9525" marR="9525" marT="9525" marB="0" anchor="ct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3998970911"/>
                  </a:ext>
                </a:extLst>
              </a:tr>
              <a:tr h="603257">
                <a:tc gridSpan="4">
                  <a:txBody>
                    <a:bodyPr/>
                    <a:lstStyle/>
                    <a:p>
                      <a:pPr algn="ctr" fontAlgn="ctr"/>
                      <a:r>
                        <a:rPr lang="id-ID" sz="3200" u="none" strike="noStrike" dirty="0">
                          <a:effectLst/>
                        </a:rPr>
                        <a:t>DITERIMA JALUR SNMPTN TAHUN </a:t>
                      </a:r>
                      <a:endParaRPr lang="id-ID" sz="3200" b="1" i="0" u="none" strike="noStrike" dirty="0">
                        <a:solidFill>
                          <a:srgbClr val="000000"/>
                        </a:solidFill>
                        <a:effectLst/>
                        <a:latin typeface="Arial" panose="020B0604020202020204" pitchFamily="34" charset="0"/>
                      </a:endParaRPr>
                    </a:p>
                  </a:txBody>
                  <a:tcPr marL="9525" marR="9525" marT="9525" marB="0" anchor="ct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3888954720"/>
                  </a:ext>
                </a:extLst>
              </a:tr>
              <a:tr h="1786652">
                <a:tc>
                  <a:txBody>
                    <a:bodyPr/>
                    <a:lstStyle/>
                    <a:p>
                      <a:pPr algn="ctr" fontAlgn="ctr"/>
                      <a:r>
                        <a:rPr lang="id-ID" sz="3200" u="none" strike="noStrike" dirty="0">
                          <a:solidFill>
                            <a:srgbClr val="FF0000"/>
                          </a:solidFill>
                          <a:effectLst/>
                        </a:rPr>
                        <a:t>TAHUN</a:t>
                      </a:r>
                      <a:endParaRPr lang="id-ID" sz="3200" b="0" i="0" u="none" strike="noStrike" dirty="0">
                        <a:solidFill>
                          <a:srgbClr val="FF0000"/>
                        </a:solidFill>
                        <a:effectLst/>
                        <a:latin typeface="Arial" panose="020B0604020202020204" pitchFamily="34" charset="0"/>
                      </a:endParaRPr>
                    </a:p>
                  </a:txBody>
                  <a:tcPr marL="9525" marR="9525" marT="9525" marB="0" anchor="ctr">
                    <a:solidFill>
                      <a:schemeClr val="accent2">
                        <a:lumMod val="60000"/>
                        <a:lumOff val="40000"/>
                      </a:schemeClr>
                    </a:solidFill>
                  </a:tcPr>
                </a:tc>
                <a:tc>
                  <a:txBody>
                    <a:bodyPr/>
                    <a:lstStyle/>
                    <a:p>
                      <a:pPr algn="ctr" fontAlgn="ctr"/>
                      <a:r>
                        <a:rPr lang="id-ID" sz="3200" u="none" strike="noStrike" dirty="0">
                          <a:solidFill>
                            <a:srgbClr val="FF0000"/>
                          </a:solidFill>
                          <a:effectLst/>
                        </a:rPr>
                        <a:t>KUOTA SNMPTN</a:t>
                      </a:r>
                      <a:endParaRPr lang="id-ID" sz="3200" b="0" i="0" u="none" strike="noStrike" dirty="0">
                        <a:solidFill>
                          <a:srgbClr val="FF0000"/>
                        </a:solidFill>
                        <a:effectLst/>
                        <a:latin typeface="Arial" panose="020B0604020202020204" pitchFamily="34" charset="0"/>
                      </a:endParaRPr>
                    </a:p>
                  </a:txBody>
                  <a:tcPr marL="9525" marR="9525" marT="9525" marB="0" anchor="ctr">
                    <a:solidFill>
                      <a:schemeClr val="accent2">
                        <a:lumMod val="60000"/>
                        <a:lumOff val="40000"/>
                      </a:schemeClr>
                    </a:solidFill>
                  </a:tcPr>
                </a:tc>
                <a:tc>
                  <a:txBody>
                    <a:bodyPr/>
                    <a:lstStyle/>
                    <a:p>
                      <a:pPr algn="ctr" fontAlgn="ctr"/>
                      <a:r>
                        <a:rPr lang="id-ID" sz="3200" u="none" strike="noStrike" dirty="0">
                          <a:solidFill>
                            <a:srgbClr val="FF0000"/>
                          </a:solidFill>
                          <a:effectLst/>
                        </a:rPr>
                        <a:t>JUMLAH YANG DI TERIMA</a:t>
                      </a:r>
                      <a:endParaRPr lang="id-ID" sz="3200" b="0" i="0" u="none" strike="noStrike" dirty="0">
                        <a:solidFill>
                          <a:srgbClr val="FF0000"/>
                        </a:solidFill>
                        <a:effectLst/>
                        <a:latin typeface="Arial" panose="020B0604020202020204" pitchFamily="34" charset="0"/>
                      </a:endParaRPr>
                    </a:p>
                  </a:txBody>
                  <a:tcPr marL="9525" marR="9525" marT="9525" marB="0" anchor="ctr">
                    <a:solidFill>
                      <a:schemeClr val="accent2">
                        <a:lumMod val="60000"/>
                        <a:lumOff val="40000"/>
                      </a:schemeClr>
                    </a:solidFill>
                  </a:tcPr>
                </a:tc>
                <a:tc>
                  <a:txBody>
                    <a:bodyPr/>
                    <a:lstStyle/>
                    <a:p>
                      <a:pPr algn="ctr" fontAlgn="ctr"/>
                      <a:r>
                        <a:rPr lang="it-IT" sz="3200" u="none" strike="noStrike" dirty="0">
                          <a:solidFill>
                            <a:srgbClr val="FF0000"/>
                          </a:solidFill>
                          <a:effectLst/>
                        </a:rPr>
                        <a:t>PROSENTASE YANG DI TERIMA (DALAM %)</a:t>
                      </a:r>
                      <a:endParaRPr lang="it-IT" sz="3200" b="0" i="0" u="none" strike="noStrike" dirty="0">
                        <a:solidFill>
                          <a:srgbClr val="FF0000"/>
                        </a:solidFill>
                        <a:effectLst/>
                        <a:latin typeface="Arial" panose="020B0604020202020204" pitchFamily="34" charset="0"/>
                      </a:endParaRPr>
                    </a:p>
                  </a:txBody>
                  <a:tcPr marL="9525" marR="9525" marT="9525" marB="0" anchor="ctr">
                    <a:solidFill>
                      <a:schemeClr val="accent2">
                        <a:lumMod val="60000"/>
                        <a:lumOff val="40000"/>
                      </a:schemeClr>
                    </a:solidFill>
                  </a:tcPr>
                </a:tc>
                <a:extLst>
                  <a:ext uri="{0D108BD9-81ED-4DB2-BD59-A6C34878D82A}">
                    <a16:rowId xmlns:a16="http://schemas.microsoft.com/office/drawing/2014/main" val="430191700"/>
                  </a:ext>
                </a:extLst>
              </a:tr>
              <a:tr h="603257">
                <a:tc>
                  <a:txBody>
                    <a:bodyPr/>
                    <a:lstStyle/>
                    <a:p>
                      <a:pPr algn="ctr" fontAlgn="b"/>
                      <a:r>
                        <a:rPr lang="id-ID" sz="3200" u="none" strike="noStrike" dirty="0">
                          <a:effectLst/>
                        </a:rPr>
                        <a:t>2018</a:t>
                      </a:r>
                      <a:endParaRPr lang="id-ID" sz="32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id-ID" sz="3200" u="none" strike="noStrike" dirty="0">
                          <a:effectLst/>
                        </a:rPr>
                        <a:t>135</a:t>
                      </a:r>
                      <a:endParaRPr lang="id-ID" sz="32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id-ID" sz="3200" u="none" strike="noStrike" dirty="0">
                          <a:effectLst/>
                        </a:rPr>
                        <a:t>45</a:t>
                      </a:r>
                      <a:endParaRPr lang="id-ID" sz="32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id-ID" sz="3200" u="none" strike="noStrike" dirty="0">
                          <a:effectLst/>
                        </a:rPr>
                        <a:t>33,33</a:t>
                      </a:r>
                      <a:endParaRPr lang="id-ID" sz="32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080585085"/>
                  </a:ext>
                </a:extLst>
              </a:tr>
              <a:tr h="603257">
                <a:tc>
                  <a:txBody>
                    <a:bodyPr/>
                    <a:lstStyle/>
                    <a:p>
                      <a:pPr algn="ctr" fontAlgn="b"/>
                      <a:r>
                        <a:rPr lang="id-ID" sz="3200" u="none" strike="noStrike" dirty="0">
                          <a:effectLst/>
                        </a:rPr>
                        <a:t>2019</a:t>
                      </a:r>
                      <a:endParaRPr lang="id-ID" sz="3200" b="0" i="0" u="none" strike="noStrike" dirty="0">
                        <a:solidFill>
                          <a:srgbClr val="000000"/>
                        </a:solidFill>
                        <a:effectLst/>
                        <a:latin typeface="Arial" panose="020B0604020202020204" pitchFamily="34" charset="0"/>
                      </a:endParaRPr>
                    </a:p>
                  </a:txBody>
                  <a:tcPr marL="9525" marR="9525" marT="9525" marB="0" anchor="b">
                    <a:solidFill>
                      <a:schemeClr val="accent1">
                        <a:lumMod val="40000"/>
                        <a:lumOff val="60000"/>
                      </a:schemeClr>
                    </a:solidFill>
                  </a:tcPr>
                </a:tc>
                <a:tc>
                  <a:txBody>
                    <a:bodyPr/>
                    <a:lstStyle/>
                    <a:p>
                      <a:pPr algn="ctr" fontAlgn="b"/>
                      <a:r>
                        <a:rPr lang="id-ID" sz="3200" u="none" strike="noStrike" dirty="0">
                          <a:effectLst/>
                        </a:rPr>
                        <a:t>95</a:t>
                      </a:r>
                      <a:endParaRPr lang="id-ID" sz="3200" b="0" i="0" u="none" strike="noStrike" dirty="0">
                        <a:solidFill>
                          <a:srgbClr val="000000"/>
                        </a:solidFill>
                        <a:effectLst/>
                        <a:latin typeface="Arial" panose="020B0604020202020204" pitchFamily="34" charset="0"/>
                      </a:endParaRPr>
                    </a:p>
                  </a:txBody>
                  <a:tcPr marL="9525" marR="9525" marT="9525" marB="0" anchor="b">
                    <a:solidFill>
                      <a:schemeClr val="accent1">
                        <a:lumMod val="40000"/>
                        <a:lumOff val="60000"/>
                      </a:schemeClr>
                    </a:solidFill>
                  </a:tcPr>
                </a:tc>
                <a:tc>
                  <a:txBody>
                    <a:bodyPr/>
                    <a:lstStyle/>
                    <a:p>
                      <a:pPr algn="ctr" fontAlgn="b"/>
                      <a:r>
                        <a:rPr lang="id-ID" sz="3200" u="none" strike="noStrike" dirty="0">
                          <a:effectLst/>
                        </a:rPr>
                        <a:t>26</a:t>
                      </a:r>
                      <a:endParaRPr lang="id-ID" sz="3200" b="0" i="0" u="none" strike="noStrike" dirty="0">
                        <a:solidFill>
                          <a:srgbClr val="000000"/>
                        </a:solidFill>
                        <a:effectLst/>
                        <a:latin typeface="Arial" panose="020B0604020202020204" pitchFamily="34" charset="0"/>
                      </a:endParaRPr>
                    </a:p>
                  </a:txBody>
                  <a:tcPr marL="9525" marR="9525" marT="9525" marB="0" anchor="b">
                    <a:solidFill>
                      <a:schemeClr val="accent1">
                        <a:lumMod val="40000"/>
                        <a:lumOff val="60000"/>
                      </a:schemeClr>
                    </a:solidFill>
                  </a:tcPr>
                </a:tc>
                <a:tc>
                  <a:txBody>
                    <a:bodyPr/>
                    <a:lstStyle/>
                    <a:p>
                      <a:pPr algn="ctr" fontAlgn="b"/>
                      <a:r>
                        <a:rPr lang="id-ID" sz="3200" u="none" strike="noStrike" dirty="0">
                          <a:effectLst/>
                        </a:rPr>
                        <a:t>27,37</a:t>
                      </a:r>
                      <a:endParaRPr lang="id-ID" sz="3200" b="0" i="0" u="none" strike="noStrike" dirty="0">
                        <a:solidFill>
                          <a:srgbClr val="000000"/>
                        </a:solidFill>
                        <a:effectLst/>
                        <a:latin typeface="Arial" panose="020B0604020202020204" pitchFamily="34"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824112433"/>
                  </a:ext>
                </a:extLst>
              </a:tr>
              <a:tr h="603257">
                <a:tc>
                  <a:txBody>
                    <a:bodyPr/>
                    <a:lstStyle/>
                    <a:p>
                      <a:pPr algn="ctr" fontAlgn="b"/>
                      <a:r>
                        <a:rPr lang="id-ID" sz="3200" u="none" strike="noStrike">
                          <a:effectLst/>
                        </a:rPr>
                        <a:t>2020</a:t>
                      </a:r>
                      <a:endParaRPr lang="id-ID" sz="32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id-ID" sz="3200" u="none" strike="noStrike" dirty="0">
                          <a:effectLst/>
                        </a:rPr>
                        <a:t>113</a:t>
                      </a:r>
                      <a:endParaRPr lang="id-ID" sz="32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id-ID" sz="3200" u="none" strike="noStrike" dirty="0">
                          <a:effectLst/>
                        </a:rPr>
                        <a:t>16</a:t>
                      </a:r>
                      <a:endParaRPr lang="id-ID" sz="32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id-ID" sz="3200" u="none" strike="noStrike" dirty="0">
                          <a:effectLst/>
                        </a:rPr>
                        <a:t>14,16</a:t>
                      </a:r>
                      <a:endParaRPr lang="id-ID" sz="32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452301834"/>
                  </a:ext>
                </a:extLst>
              </a:tr>
              <a:tr h="603257">
                <a:tc>
                  <a:txBody>
                    <a:bodyPr/>
                    <a:lstStyle/>
                    <a:p>
                      <a:pPr algn="ctr" fontAlgn="b"/>
                      <a:r>
                        <a:rPr lang="id-ID" sz="3200" u="none" strike="noStrike" dirty="0">
                          <a:effectLst/>
                        </a:rPr>
                        <a:t>2021</a:t>
                      </a:r>
                      <a:endParaRPr lang="id-ID" sz="3200" b="0" i="0" u="none" strike="noStrike" dirty="0">
                        <a:solidFill>
                          <a:srgbClr val="000000"/>
                        </a:solidFill>
                        <a:effectLst/>
                        <a:latin typeface="Arial" panose="020B0604020202020204" pitchFamily="34" charset="0"/>
                      </a:endParaRPr>
                    </a:p>
                  </a:txBody>
                  <a:tcPr marL="9525" marR="9525" marT="9525" marB="0" anchor="b">
                    <a:solidFill>
                      <a:schemeClr val="accent1">
                        <a:lumMod val="40000"/>
                        <a:lumOff val="60000"/>
                      </a:schemeClr>
                    </a:solidFill>
                  </a:tcPr>
                </a:tc>
                <a:tc>
                  <a:txBody>
                    <a:bodyPr/>
                    <a:lstStyle/>
                    <a:p>
                      <a:pPr algn="ctr" fontAlgn="b"/>
                      <a:r>
                        <a:rPr lang="id-ID" sz="3200" u="none" strike="noStrike" dirty="0">
                          <a:effectLst/>
                        </a:rPr>
                        <a:t>111</a:t>
                      </a:r>
                      <a:endParaRPr lang="id-ID" sz="3200" b="0" i="0" u="none" strike="noStrike" dirty="0">
                        <a:solidFill>
                          <a:srgbClr val="000000"/>
                        </a:solidFill>
                        <a:effectLst/>
                        <a:latin typeface="Arial" panose="020B0604020202020204" pitchFamily="34" charset="0"/>
                      </a:endParaRPr>
                    </a:p>
                  </a:txBody>
                  <a:tcPr marL="9525" marR="9525" marT="9525" marB="0" anchor="b">
                    <a:solidFill>
                      <a:schemeClr val="accent1">
                        <a:lumMod val="40000"/>
                        <a:lumOff val="60000"/>
                      </a:schemeClr>
                    </a:solidFill>
                  </a:tcPr>
                </a:tc>
                <a:tc>
                  <a:txBody>
                    <a:bodyPr/>
                    <a:lstStyle/>
                    <a:p>
                      <a:pPr algn="ctr" fontAlgn="b"/>
                      <a:r>
                        <a:rPr lang="id-ID" sz="3200" u="none" strike="noStrike" dirty="0">
                          <a:effectLst/>
                        </a:rPr>
                        <a:t>34</a:t>
                      </a:r>
                      <a:endParaRPr lang="id-ID" sz="3200" b="0" i="0" u="none" strike="noStrike" dirty="0">
                        <a:solidFill>
                          <a:srgbClr val="000000"/>
                        </a:solidFill>
                        <a:effectLst/>
                        <a:latin typeface="Arial" panose="020B0604020202020204" pitchFamily="34" charset="0"/>
                      </a:endParaRPr>
                    </a:p>
                  </a:txBody>
                  <a:tcPr marL="9525" marR="9525" marT="9525" marB="0" anchor="b">
                    <a:solidFill>
                      <a:schemeClr val="accent1">
                        <a:lumMod val="40000"/>
                        <a:lumOff val="60000"/>
                      </a:schemeClr>
                    </a:solidFill>
                  </a:tcPr>
                </a:tc>
                <a:tc>
                  <a:txBody>
                    <a:bodyPr/>
                    <a:lstStyle/>
                    <a:p>
                      <a:pPr algn="ctr" fontAlgn="b"/>
                      <a:r>
                        <a:rPr lang="id-ID" sz="3200" u="none" strike="noStrike" dirty="0">
                          <a:effectLst/>
                        </a:rPr>
                        <a:t>30,63</a:t>
                      </a:r>
                      <a:endParaRPr lang="id-ID" sz="3200" b="0" i="0" u="none" strike="noStrike" dirty="0">
                        <a:solidFill>
                          <a:srgbClr val="000000"/>
                        </a:solidFill>
                        <a:effectLst/>
                        <a:latin typeface="Arial" panose="020B0604020202020204" pitchFamily="34"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026879796"/>
                  </a:ext>
                </a:extLst>
              </a:tr>
            </a:tbl>
          </a:graphicData>
        </a:graphic>
      </p:graphicFrame>
    </p:spTree>
    <p:extLst>
      <p:ext uri="{BB962C8B-B14F-4D97-AF65-F5344CB8AC3E}">
        <p14:creationId xmlns:p14="http://schemas.microsoft.com/office/powerpoint/2010/main" val="19560748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5362" y="540668"/>
            <a:ext cx="10747459" cy="5950741"/>
          </a:xfrm>
          <a:prstGeom prst="rect">
            <a:avLst/>
          </a:prstGeom>
        </p:spPr>
      </p:pic>
    </p:spTree>
    <p:extLst>
      <p:ext uri="{BB962C8B-B14F-4D97-AF65-F5344CB8AC3E}">
        <p14:creationId xmlns:p14="http://schemas.microsoft.com/office/powerpoint/2010/main" val="3494165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8347" y="327859"/>
            <a:ext cx="7955631" cy="3151331"/>
          </a:xfrm>
          <a:prstGeom prst="rect">
            <a:avLst/>
          </a:prstGeom>
        </p:spPr>
      </p:pic>
      <p:pic>
        <p:nvPicPr>
          <p:cNvPr id="3" name="Picture 2"/>
          <p:cNvPicPr>
            <a:picLocks noChangeAspect="1"/>
          </p:cNvPicPr>
          <p:nvPr/>
        </p:nvPicPr>
        <p:blipFill>
          <a:blip r:embed="rId3"/>
          <a:stretch>
            <a:fillRect/>
          </a:stretch>
        </p:blipFill>
        <p:spPr>
          <a:xfrm>
            <a:off x="3454316" y="3534276"/>
            <a:ext cx="8168209" cy="3323724"/>
          </a:xfrm>
          <a:prstGeom prst="rect">
            <a:avLst/>
          </a:prstGeom>
        </p:spPr>
      </p:pic>
    </p:spTree>
    <p:extLst>
      <p:ext uri="{BB962C8B-B14F-4D97-AF65-F5344CB8AC3E}">
        <p14:creationId xmlns:p14="http://schemas.microsoft.com/office/powerpoint/2010/main" val="14590230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8730" y="1796716"/>
            <a:ext cx="7766936" cy="2799552"/>
          </a:xfrm>
        </p:spPr>
        <p:txBody>
          <a:bodyPr/>
          <a:lstStyle/>
          <a:p>
            <a:pPr algn="ctr"/>
            <a:r>
              <a:rPr lang="id-ID" sz="8800" dirty="0" smtClean="0">
                <a:solidFill>
                  <a:schemeClr val="accent1">
                    <a:lumMod val="50000"/>
                  </a:schemeClr>
                </a:solidFill>
              </a:rPr>
              <a:t>SEKIAN</a:t>
            </a:r>
            <a:br>
              <a:rPr lang="id-ID" sz="8800" dirty="0" smtClean="0">
                <a:solidFill>
                  <a:schemeClr val="accent1">
                    <a:lumMod val="50000"/>
                  </a:schemeClr>
                </a:solidFill>
              </a:rPr>
            </a:br>
            <a:r>
              <a:rPr lang="id-ID" sz="8800" dirty="0" smtClean="0">
                <a:solidFill>
                  <a:schemeClr val="accent1">
                    <a:lumMod val="50000"/>
                  </a:schemeClr>
                </a:solidFill>
              </a:rPr>
              <a:t>TERIMA KASIH</a:t>
            </a:r>
            <a:endParaRPr lang="id-ID" sz="8800" dirty="0">
              <a:solidFill>
                <a:schemeClr val="accent1">
                  <a:lumMod val="50000"/>
                </a:schemeClr>
              </a:solidFill>
            </a:endParaRPr>
          </a:p>
        </p:txBody>
      </p:sp>
    </p:spTree>
    <p:extLst>
      <p:ext uri="{BB962C8B-B14F-4D97-AF65-F5344CB8AC3E}">
        <p14:creationId xmlns:p14="http://schemas.microsoft.com/office/powerpoint/2010/main" val="40401891"/>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TM02900688[[fn=Facet]]</Template>
  <TotalTime>160</TotalTime>
  <Words>626</Words>
  <Application>Microsoft Office PowerPoint</Application>
  <PresentationFormat>Widescreen</PresentationFormat>
  <Paragraphs>91</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Helvetica Neue</vt:lpstr>
      <vt:lpstr>Source Sans Pro</vt:lpstr>
      <vt:lpstr>Trebuchet MS</vt:lpstr>
      <vt:lpstr>Wingdings</vt:lpstr>
      <vt:lpstr>Wingdings 3</vt:lpstr>
      <vt:lpstr>Facet</vt:lpstr>
      <vt:lpstr>SOSIALISASI  SNMPTN 2022 SMA NEGERI 18 SURABAYA  Surabaya, 14 januari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Kuota Sekolah</vt:lpstr>
      <vt:lpstr>PowerPoint Presentation</vt:lpstr>
      <vt:lpstr>PowerPoint Presentation</vt:lpstr>
      <vt:lpstr>PowerPoint Presentation</vt:lpstr>
      <vt:lpstr>PowerPoint Presentation</vt:lpstr>
      <vt:lpstr>PowerPoint Presentation</vt:lpstr>
      <vt:lpstr>PowerPoint Presentation</vt:lpstr>
      <vt:lpstr>PDSS merupakan basis data yang berisikan rekam jejak kinerja sekolah dan nilai rapor siswa yang eligible mendaftar.</vt:lpstr>
      <vt:lpstr>PowerPoint Presentation</vt:lpstr>
      <vt:lpstr>PowerPoint Presentation</vt:lpstr>
      <vt:lpstr>PowerPoint Presentation</vt:lpstr>
      <vt:lpstr>PowerPoint Presentation</vt:lpstr>
      <vt:lpstr>SEKIAN TERIMA KASIH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Pangkalan Data Sekolah dan Siswa (PDSS) 1. PDSS merupakan basis data yang berisikan rekam jejak kinerja sekolah dan nilai rapor siswa yang eligible mendaftar.  2. Pengisian PDSS dilakukan oleh sekolah dan kebenaran data yang diisikan menjadi tanggung jawab Kepala Sekolah.</dc:title>
  <dc:creator>User</dc:creator>
  <cp:lastModifiedBy>User</cp:lastModifiedBy>
  <cp:revision>24</cp:revision>
  <dcterms:created xsi:type="dcterms:W3CDTF">2022-01-13T05:26:21Z</dcterms:created>
  <dcterms:modified xsi:type="dcterms:W3CDTF">2022-01-13T08:07:06Z</dcterms:modified>
</cp:coreProperties>
</file>